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8" r:id="rId1"/>
  </p:sldMasterIdLst>
  <p:notesMasterIdLst>
    <p:notesMasterId r:id="rId12"/>
  </p:notesMasterIdLst>
  <p:handoutMasterIdLst>
    <p:handoutMasterId r:id="rId13"/>
  </p:handoutMasterIdLst>
  <p:sldIdLst>
    <p:sldId id="304" r:id="rId2"/>
    <p:sldId id="305" r:id="rId3"/>
    <p:sldId id="306" r:id="rId4"/>
    <p:sldId id="307" r:id="rId5"/>
    <p:sldId id="308" r:id="rId6"/>
    <p:sldId id="310" r:id="rId7"/>
    <p:sldId id="311" r:id="rId8"/>
    <p:sldId id="312" r:id="rId9"/>
    <p:sldId id="313" r:id="rId10"/>
    <p:sldId id="314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ziska Bärtsch" initials="FB" lastIdx="1" clrIdx="0">
    <p:extLst>
      <p:ext uri="{19B8F6BF-5375-455C-9EA6-DF929625EA0E}">
        <p15:presenceInfo xmlns:p15="http://schemas.microsoft.com/office/powerpoint/2012/main" userId="S::f.baertsch@steinemann.com::7e712ec5-ba3a-453c-bbcc-d8797f25826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2D51"/>
    <a:srgbClr val="BFA182"/>
    <a:srgbClr val="C2A4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8088" autoAdjust="0"/>
  </p:normalViewPr>
  <p:slideViewPr>
    <p:cSldViewPr snapToGrid="0" snapToObjects="1">
      <p:cViewPr varScale="1">
        <p:scale>
          <a:sx n="69" d="100"/>
          <a:sy n="69" d="100"/>
        </p:scale>
        <p:origin x="1017" y="39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3600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56C8280A-3EC6-4337-A44D-D42B8A8AAD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3D94A07-A2CA-4437-B1E3-39E41052042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61DA69-B42E-4B72-B75A-C38A3BF582B0}" type="datetimeFigureOut">
              <a:rPr lang="de-CH" smtClean="0"/>
              <a:t>10.05.2021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2D669DA-E785-434D-A409-B46B199765B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7CBC51D-A179-4F02-9F41-6AD5DCEF9F7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4D77A-2B34-4D4D-9E79-7548B1D81B0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12464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FD3E23-F06A-C04D-81A0-DE5FCB4E7D46}" type="datetimeFigureOut">
              <a:rPr lang="de-DE" smtClean="0"/>
              <a:t>10.05.2021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1E8169-2FDE-8C4B-A781-AE4A8E90BB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7592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1E8169-2FDE-8C4B-A781-AE4A8E90BB3D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1926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1" descr="20160311_STE_Startbild.jpg">
            <a:extLst>
              <a:ext uri="{FF2B5EF4-FFF2-40B4-BE49-F238E27FC236}">
                <a16:creationId xmlns:a16="http://schemas.microsoft.com/office/drawing/2014/main" id="{BB1E5B90-3DFE-3246-B960-6C9AEF991D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60032"/>
          </a:xfrm>
          <a:prstGeom prst="rect">
            <a:avLst/>
          </a:prstGeom>
        </p:spPr>
      </p:pic>
      <p:sp>
        <p:nvSpPr>
          <p:cNvPr id="18" name="Fußzeilenplatzhalter 4">
            <a:extLst>
              <a:ext uri="{FF2B5EF4-FFF2-40B4-BE49-F238E27FC236}">
                <a16:creationId xmlns:a16="http://schemas.microsoft.com/office/drawing/2014/main" id="{477F4E06-47C7-D64C-9B5F-DE414A43F47F}"/>
              </a:ext>
            </a:extLst>
          </p:cNvPr>
          <p:cNvSpPr txBox="1">
            <a:spLocks/>
          </p:cNvSpPr>
          <p:nvPr userDrawn="1"/>
        </p:nvSpPr>
        <p:spPr>
          <a:xfrm>
            <a:off x="727152" y="6490037"/>
            <a:ext cx="374819" cy="1184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AT" sz="10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Titel 33">
            <a:extLst>
              <a:ext uri="{FF2B5EF4-FFF2-40B4-BE49-F238E27FC236}">
                <a16:creationId xmlns:a16="http://schemas.microsoft.com/office/drawing/2014/main" id="{E2AFFFA9-C47C-494B-A7F5-AF92CADF02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4506" y="2953395"/>
            <a:ext cx="10293766" cy="262979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4400"/>
            </a:lvl1pPr>
          </a:lstStyle>
          <a:p>
            <a:r>
              <a:rPr lang="de-DE" dirty="0"/>
              <a:t>Haupttitel Segoe UI 44</a:t>
            </a:r>
          </a:p>
        </p:txBody>
      </p:sp>
      <p:sp>
        <p:nvSpPr>
          <p:cNvPr id="5" name="Fußzeilenplatzhalter 15">
            <a:extLst>
              <a:ext uri="{FF2B5EF4-FFF2-40B4-BE49-F238E27FC236}">
                <a16:creationId xmlns:a16="http://schemas.microsoft.com/office/drawing/2014/main" id="{0FAD8F1F-91F3-8E49-BDF6-8E3D57E05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5600" y="6468095"/>
            <a:ext cx="3060000" cy="216000"/>
          </a:xfrm>
        </p:spPr>
        <p:txBody>
          <a:bodyPr/>
          <a:lstStyle>
            <a:lvl1pPr>
              <a:defRPr b="1" spc="20" baseline="0"/>
            </a:lvl1pPr>
          </a:lstStyle>
          <a:p>
            <a:r>
              <a:rPr lang="de-AT" dirty="0" err="1">
                <a:latin typeface="Segoe UI" panose="020B0502040204020203" pitchFamily="34" charset="0"/>
                <a:cs typeface="Segoe UI" panose="020B0502040204020203" pitchFamily="34" charset="0"/>
              </a:rPr>
              <a:t>Steinemann</a:t>
            </a:r>
            <a:r>
              <a:rPr lang="de-AT" dirty="0">
                <a:latin typeface="Segoe UI" panose="020B0502040204020203" pitchFamily="34" charset="0"/>
                <a:cs typeface="Segoe UI" panose="020B0502040204020203" pitchFamily="34" charset="0"/>
              </a:rPr>
              <a:t> Technology AG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4DDE5695-325A-1A45-A20E-28C80A5A55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25927" y="6468095"/>
            <a:ext cx="1368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F5F8CF5-73AA-F240-AA31-EF0FB440319F}" type="datetime4">
              <a:rPr lang="de-CH" smtClean="0"/>
              <a:t>10. Mai 2021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477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2">
            <a:extLst>
              <a:ext uri="{FF2B5EF4-FFF2-40B4-BE49-F238E27FC236}">
                <a16:creationId xmlns:a16="http://schemas.microsoft.com/office/drawing/2014/main" id="{6B016A57-8B7E-0B42-BF1D-989C115DEC4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9813" y="1123200"/>
            <a:ext cx="11091596" cy="4737600"/>
          </a:xfrm>
          <a:prstGeom prst="rect">
            <a:avLst/>
          </a:prstGeom>
          <a:ln w="3175">
            <a:noFill/>
            <a:miter lim="800000"/>
          </a:ln>
          <a:effectLst/>
        </p:spPr>
        <p:txBody>
          <a:bodyPr vert="horz" lIns="0" tIns="0" rIns="0" bIns="0" rtlCol="0">
            <a:normAutofit/>
          </a:bodyPr>
          <a:lstStyle>
            <a:lvl1pPr>
              <a:defRPr sz="2400">
                <a:effectLst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Text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95F2B7E-2CAD-334A-9284-D1D6357B99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Haupttitel Segoe UI 24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7496DA1-E903-F049-B7FD-0C3E004D4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AE895-9220-B74F-8467-0D0C87B1F5E1}" type="datetime4">
              <a:rPr lang="de-CH" smtClean="0"/>
              <a:pPr/>
              <a:t>10. Mai 2021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70F5D12-49A3-E545-819F-9A162B3DA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>
                <a:latin typeface="Segoe UI" panose="020B0502040204020203" pitchFamily="34" charset="0"/>
                <a:cs typeface="Segoe UI" panose="020B0502040204020203" pitchFamily="34" charset="0"/>
              </a:rPr>
              <a:t>Abteilung  |  Projekt  |  Wer</a:t>
            </a:r>
            <a:endParaRPr lang="de-AT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2E813A5-9D42-054E-AD4A-7939F7B6B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- </a:t>
            </a:r>
            <a:fld id="{5894AA7D-78E3-FF46-B168-4B015E5DCC21}" type="slidenum">
              <a:rPr lang="de-DE" smtClean="0"/>
              <a:pPr/>
              <a:t>‹Nr.›</a:t>
            </a:fld>
            <a:r>
              <a:rPr lang="de-DE" dirty="0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217606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79CE7654-AE3F-8E4F-9F91-119EE53A3D8F}"/>
              </a:ext>
            </a:extLst>
          </p:cNvPr>
          <p:cNvSpPr txBox="1">
            <a:spLocks/>
          </p:cNvSpPr>
          <p:nvPr userDrawn="1"/>
        </p:nvSpPr>
        <p:spPr>
          <a:xfrm>
            <a:off x="460375" y="6544496"/>
            <a:ext cx="374819" cy="1184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AT" sz="10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Bildplatzhalter 2">
            <a:extLst>
              <a:ext uri="{FF2B5EF4-FFF2-40B4-BE49-F238E27FC236}">
                <a16:creationId xmlns:a16="http://schemas.microsoft.com/office/drawing/2014/main" id="{CED5D5C7-F88B-5747-831B-95BC31A7A49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846866" y="1123200"/>
            <a:ext cx="5795321" cy="4737600"/>
          </a:xfrm>
        </p:spPr>
        <p:txBody>
          <a:bodyPr lIns="0" tIns="0" rIns="0" bIns="0"/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0" name="Textplatzhalter 2">
            <a:extLst>
              <a:ext uri="{FF2B5EF4-FFF2-40B4-BE49-F238E27FC236}">
                <a16:creationId xmlns:a16="http://schemas.microsoft.com/office/drawing/2014/main" id="{1B95248A-1123-2048-8E64-EC8D2430A6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9813" y="1123200"/>
            <a:ext cx="5019714" cy="4737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Text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BB0A5B7-F528-9446-A653-143055BAC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Haupttitel Segoe UI 24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C4E1DA72-DC50-A542-BC75-3A10A161B5A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B6AE895-9220-B74F-8467-0D0C87B1F5E1}" type="datetime4">
              <a:rPr lang="de-CH" smtClean="0"/>
              <a:pPr/>
              <a:t>10. Mai 2021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2E1613E-CA3D-4E47-89BB-8277BDF83B3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AT">
                <a:latin typeface="Segoe UI" panose="020B0502040204020203" pitchFamily="34" charset="0"/>
                <a:cs typeface="Segoe UI" panose="020B0502040204020203" pitchFamily="34" charset="0"/>
              </a:rPr>
              <a:t>Abteilung  |  Projekt  |  Wer</a:t>
            </a:r>
            <a:endParaRPr lang="de-AT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A56911CE-A5CA-AC40-A5FC-AC3429EEFAB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DE"/>
              <a:t>- </a:t>
            </a:r>
            <a:fld id="{5894AA7D-78E3-FF46-B168-4B015E5DCC21}" type="slidenum">
              <a:rPr lang="de-DE" smtClean="0"/>
              <a:pPr/>
              <a:t>‹Nr.›</a:t>
            </a:fld>
            <a:r>
              <a:rPr lang="de-DE"/>
              <a:t> -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3764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802A8B4-A4D6-5144-8323-095E46B32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AE895-9220-B74F-8467-0D0C87B1F5E1}" type="datetime4">
              <a:rPr lang="de-CH" smtClean="0"/>
              <a:pPr/>
              <a:t>10. Mai 2021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C8D8357-BE23-734B-BFCB-BE6BEE6B7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>
                <a:latin typeface="Segoe UI" panose="020B0502040204020203" pitchFamily="34" charset="0"/>
                <a:cs typeface="Segoe UI" panose="020B0502040204020203" pitchFamily="34" charset="0"/>
              </a:rPr>
              <a:t>Abteilung  |  Projekt  |  Wer</a:t>
            </a:r>
            <a:endParaRPr lang="de-AT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6D9EC6C-4710-2A44-813F-C460EA302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- </a:t>
            </a:r>
            <a:fld id="{5894AA7D-78E3-FF46-B168-4B015E5DCC21}" type="slidenum">
              <a:rPr lang="de-DE" smtClean="0"/>
              <a:pPr/>
              <a:t>‹Nr.›</a:t>
            </a:fld>
            <a:r>
              <a:rPr lang="de-DE"/>
              <a:t> -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9074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S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5DD75B9B-87B2-4300-B6F0-3300C8F4ED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22"/>
          <a:stretch/>
        </p:blipFill>
        <p:spPr>
          <a:xfrm>
            <a:off x="-1" y="0"/>
            <a:ext cx="12274475" cy="6858000"/>
          </a:xfrm>
          <a:prstGeom prst="rect">
            <a:avLst/>
          </a:prstGeom>
        </p:spPr>
      </p:pic>
      <p:sp>
        <p:nvSpPr>
          <p:cNvPr id="15" name="Titel 20">
            <a:extLst>
              <a:ext uri="{FF2B5EF4-FFF2-40B4-BE49-F238E27FC236}">
                <a16:creationId xmlns:a16="http://schemas.microsoft.com/office/drawing/2014/main" id="{8FFB3D6D-00D1-D846-A154-B10F69365D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4506" y="2551642"/>
            <a:ext cx="10471752" cy="1754715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Titel Segoe UI 32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D0403DD-64BB-4765-BD43-7C0513C4067D}"/>
              </a:ext>
            </a:extLst>
          </p:cNvPr>
          <p:cNvSpPr txBox="1">
            <a:spLocks/>
          </p:cNvSpPr>
          <p:nvPr userDrawn="1"/>
        </p:nvSpPr>
        <p:spPr>
          <a:xfrm>
            <a:off x="9580098" y="509115"/>
            <a:ext cx="2124540" cy="29260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200" kern="1200"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accent1"/>
              </a:buClr>
              <a:buFont typeface="Segoe UI" panose="020B0502040204020203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6875" indent="-17145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25475" indent="-17145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0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226CE04E-7E08-FC42-A6FE-53F4E6C23089}"/>
              </a:ext>
            </a:extLst>
          </p:cNvPr>
          <p:cNvSpPr/>
          <p:nvPr userDrawn="1"/>
        </p:nvSpPr>
        <p:spPr>
          <a:xfrm>
            <a:off x="0" y="0"/>
            <a:ext cx="12192004" cy="7200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  <a:effectLst>
            <a:outerShdw blurRad="63500" dist="381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186D0D6-A0CD-6048-A3C9-2B350A1FC11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094" y="6255159"/>
            <a:ext cx="12192000" cy="397295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63851DB-644E-564D-B692-1ED38A4F6D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811" y="1122744"/>
            <a:ext cx="11091600" cy="47361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r>
              <a:rPr lang="de-DE" dirty="0"/>
              <a:t>Text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31C43B59-3949-7246-AAD4-36FD158C366B}"/>
              </a:ext>
            </a:extLst>
          </p:cNvPr>
          <p:cNvSpPr txBox="1">
            <a:spLocks/>
          </p:cNvSpPr>
          <p:nvPr userDrawn="1"/>
        </p:nvSpPr>
        <p:spPr>
          <a:xfrm>
            <a:off x="460375" y="6544496"/>
            <a:ext cx="374819" cy="1184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AT" sz="10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1FB6F6C-47FD-9140-BF27-9FB1FA57216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456243" y="6425174"/>
            <a:ext cx="1963798" cy="263690"/>
          </a:xfrm>
          <a:prstGeom prst="rect">
            <a:avLst/>
          </a:prstGeom>
        </p:spPr>
      </p:pic>
      <p:sp>
        <p:nvSpPr>
          <p:cNvPr id="29" name="Titelplatzhalter 28">
            <a:extLst>
              <a:ext uri="{FF2B5EF4-FFF2-40B4-BE49-F238E27FC236}">
                <a16:creationId xmlns:a16="http://schemas.microsoft.com/office/drawing/2014/main" id="{8E411609-3D20-F64F-A431-E65C4C228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810" y="205546"/>
            <a:ext cx="11091599" cy="52492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Haupttitel Segoe UI 24</a:t>
            </a:r>
          </a:p>
        </p:txBody>
      </p:sp>
      <p:sp>
        <p:nvSpPr>
          <p:cNvPr id="39" name="Fußzeilenplatzhalter 38">
            <a:extLst>
              <a:ext uri="{FF2B5EF4-FFF2-40B4-BE49-F238E27FC236}">
                <a16:creationId xmlns:a16="http://schemas.microsoft.com/office/drawing/2014/main" id="{2BA11A2C-C62C-5548-A70C-F0A3387EB6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45177" y="6468095"/>
            <a:ext cx="3060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AT" dirty="0">
                <a:latin typeface="Segoe UI" panose="020B0502040204020203" pitchFamily="34" charset="0"/>
                <a:cs typeface="Segoe UI" panose="020B0502040204020203" pitchFamily="34" charset="0"/>
              </a:rPr>
              <a:t>Abteilung  |  Projekt  |  Wer</a:t>
            </a:r>
          </a:p>
        </p:txBody>
      </p:sp>
      <p:sp>
        <p:nvSpPr>
          <p:cNvPr id="41" name="Datumsplatzhalter 3">
            <a:extLst>
              <a:ext uri="{FF2B5EF4-FFF2-40B4-BE49-F238E27FC236}">
                <a16:creationId xmlns:a16="http://schemas.microsoft.com/office/drawing/2014/main" id="{D164868A-974A-1745-A9F0-32BFB3E7CB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22822" y="6468095"/>
            <a:ext cx="13068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B6AE895-9220-B74F-8467-0D0C87B1F5E1}" type="datetime4">
              <a:rPr lang="de-CH" smtClean="0"/>
              <a:pPr/>
              <a:t>10. Mai 2021</a:t>
            </a:fld>
            <a:endParaRPr lang="de-DE" dirty="0"/>
          </a:p>
        </p:txBody>
      </p:sp>
      <p:sp>
        <p:nvSpPr>
          <p:cNvPr id="42" name="Foliennummernplatzhalter 5">
            <a:extLst>
              <a:ext uri="{FF2B5EF4-FFF2-40B4-BE49-F238E27FC236}">
                <a16:creationId xmlns:a16="http://schemas.microsoft.com/office/drawing/2014/main" id="{D52A3F09-F24F-0A4A-A9C4-88E27D7EA6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9810" y="6468095"/>
            <a:ext cx="468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- </a:t>
            </a:r>
            <a:fld id="{5894AA7D-78E3-FF46-B168-4B015E5DCC21}" type="slidenum">
              <a:rPr lang="de-DE" smtClean="0"/>
              <a:pPr/>
              <a:t>‹Nr.›</a:t>
            </a:fld>
            <a:r>
              <a:rPr lang="de-DE" dirty="0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456954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4" r:id="rId5"/>
  </p:sldLayoutIdLst>
  <p:hf hdr="0"/>
  <p:txStyles>
    <p:titleStyle>
      <a:lvl1pPr marL="95250" indent="-95250" algn="l" defTabSz="914400" rtl="0" eaLnBrk="1" latinLnBrk="0" hangingPunct="1">
        <a:lnSpc>
          <a:spcPct val="90000"/>
        </a:lnSpc>
        <a:spcBef>
          <a:spcPct val="0"/>
        </a:spcBef>
        <a:buNone/>
        <a:tabLst/>
        <a:defRPr sz="2400" b="1" kern="1200">
          <a:solidFill>
            <a:srgbClr val="1D2D5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11113" indent="-11113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tabLst/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3.png"/><Relationship Id="rId2" Type="http://schemas.openxmlformats.org/officeDocument/2006/relationships/image" Target="../media/image11.png"/><Relationship Id="rId16" Type="http://schemas.openxmlformats.org/officeDocument/2006/relationships/hyperlink" Target="mailto:spareparts@steinemann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hyperlink" Target="tel:+41713135252" TargetMode="External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hyperlink" Target="tel:+41%2071%20313%2051%2051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tel:+41%2071%20313%2051%2051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spareparts@steinemann.com" TargetMode="External"/><Relationship Id="rId4" Type="http://schemas.openxmlformats.org/officeDocument/2006/relationships/hyperlink" Target="tel:+41713135252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Walzenflyer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>
                <a:latin typeface="Segoe UI" panose="020B0502040204020203" pitchFamily="34" charset="0"/>
                <a:cs typeface="Segoe UI" panose="020B0502040204020203" pitchFamily="34" charset="0"/>
              </a:rPr>
              <a:t>Steinemann Technology AG</a:t>
            </a:r>
            <a:endParaRPr lang="de-AT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F5F8CF5-73AA-F240-AA31-EF0FB440319F}" type="datetime4">
              <a:rPr lang="de-CH" smtClean="0"/>
              <a:t>10. Mai 2021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5510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A175E6A-0026-4D51-B0D4-F86AD0C77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Kann man die Links hier etwas klarer machen?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5956D65-30A1-4F25-8276-AF7EA73E2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AE895-9220-B74F-8467-0D0C87B1F5E1}" type="datetime4">
              <a:rPr lang="de-CH" smtClean="0"/>
              <a:pPr/>
              <a:t>10. Mai 2021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0A71F69-50F2-4E47-BA64-BD1BB8762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>
                <a:latin typeface="Segoe UI" panose="020B0502040204020203" pitchFamily="34" charset="0"/>
                <a:cs typeface="Segoe UI" panose="020B0502040204020203" pitchFamily="34" charset="0"/>
              </a:rPr>
              <a:t>Abteilung  |  Projekt  |  Wer</a:t>
            </a:r>
            <a:endParaRPr lang="de-AT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DFB881-3AA5-4FD3-8298-7E94EA0F3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- </a:t>
            </a:r>
            <a:fld id="{5894AA7D-78E3-FF46-B168-4B015E5DCC21}" type="slidenum">
              <a:rPr lang="de-DE" smtClean="0"/>
              <a:pPr/>
              <a:t>10</a:t>
            </a:fld>
            <a:r>
              <a:rPr lang="de-DE"/>
              <a:t> -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66772DE-B683-4630-AA07-6020E371E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810" y="1256340"/>
            <a:ext cx="6991401" cy="187643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136F215-28BF-4A5A-9D89-18EAA766FFE7}"/>
              </a:ext>
            </a:extLst>
          </p:cNvPr>
          <p:cNvSpPr txBox="1"/>
          <p:nvPr/>
        </p:nvSpPr>
        <p:spPr>
          <a:xfrm>
            <a:off x="6983730" y="1825227"/>
            <a:ext cx="61645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/>
              <a:t>https://www.steinemann.com/sanding/agb/</a:t>
            </a:r>
          </a:p>
        </p:txBody>
      </p:sp>
    </p:spTree>
    <p:extLst>
      <p:ext uri="{BB962C8B-B14F-4D97-AF65-F5344CB8AC3E}">
        <p14:creationId xmlns:p14="http://schemas.microsoft.com/office/powerpoint/2010/main" val="3281957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Anpassung Reiter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AE895-9220-B74F-8467-0D0C87B1F5E1}" type="datetime4">
              <a:rPr lang="de-CH" smtClean="0"/>
              <a:pPr/>
              <a:t>10. Mai 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>
                <a:latin typeface="Segoe UI" panose="020B0502040204020203" pitchFamily="34" charset="0"/>
                <a:cs typeface="Segoe UI" panose="020B0502040204020203" pitchFamily="34" charset="0"/>
              </a:rPr>
              <a:t>Abteilung  |  Projekt  |  Wer</a:t>
            </a:r>
            <a:endParaRPr lang="de-AT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- </a:t>
            </a:r>
            <a:fld id="{5894AA7D-78E3-FF46-B168-4B015E5DCC21}" type="slidenum">
              <a:rPr lang="de-DE" smtClean="0"/>
              <a:pPr/>
              <a:t>2</a:t>
            </a:fld>
            <a:r>
              <a:rPr lang="de-DE"/>
              <a:t> -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813" y="1108479"/>
            <a:ext cx="8105834" cy="2490806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2920700" y="2762026"/>
            <a:ext cx="2356149" cy="199016"/>
          </a:xfrm>
          <a:prstGeom prst="rect">
            <a:avLst/>
          </a:prstGeom>
          <a:solidFill>
            <a:srgbClr val="A2CDF8"/>
          </a:solidFill>
          <a:ln>
            <a:solidFill>
              <a:srgbClr val="A2CD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100" dirty="0"/>
              <a:t>Ersatzteilkatalog</a:t>
            </a:r>
          </a:p>
        </p:txBody>
      </p:sp>
      <p:sp>
        <p:nvSpPr>
          <p:cNvPr id="10" name="Rechteck 9"/>
          <p:cNvSpPr/>
          <p:nvPr/>
        </p:nvSpPr>
        <p:spPr>
          <a:xfrm>
            <a:off x="2920700" y="2989355"/>
            <a:ext cx="2356150" cy="199016"/>
          </a:xfrm>
          <a:prstGeom prst="rect">
            <a:avLst/>
          </a:prstGeom>
          <a:solidFill>
            <a:srgbClr val="A2CDF8"/>
          </a:solidFill>
          <a:ln>
            <a:solidFill>
              <a:srgbClr val="A2CD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000" dirty="0"/>
              <a:t>Walzensysteme und -reparaturen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D594083-637D-4F01-A990-8445DF3F2F4B}"/>
              </a:ext>
            </a:extLst>
          </p:cNvPr>
          <p:cNvSpPr txBox="1"/>
          <p:nvPr/>
        </p:nvSpPr>
        <p:spPr>
          <a:xfrm>
            <a:off x="8655647" y="2473036"/>
            <a:ext cx="2552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Für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engl.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Seite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Drum systems and repairs</a:t>
            </a:r>
            <a:endParaRPr lang="de-CH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CH" dirty="0"/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45BCA704-985A-4DAA-8A07-3BC71FADDC13}"/>
              </a:ext>
            </a:extLst>
          </p:cNvPr>
          <p:cNvCxnSpPr/>
          <p:nvPr/>
        </p:nvCxnSpPr>
        <p:spPr>
          <a:xfrm flipH="1">
            <a:off x="5340927" y="2618509"/>
            <a:ext cx="3314720" cy="4364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3557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Neue Seite – Übersicht bei Ersatzteilen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AE895-9220-B74F-8467-0D0C87B1F5E1}" type="datetime4">
              <a:rPr lang="de-CH" smtClean="0"/>
              <a:pPr/>
              <a:t>10. Mai 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>
                <a:latin typeface="Segoe UI" panose="020B0502040204020203" pitchFamily="34" charset="0"/>
                <a:cs typeface="Segoe UI" panose="020B0502040204020203" pitchFamily="34" charset="0"/>
              </a:rPr>
              <a:t>Abteilung  |  Projekt  |  Wer</a:t>
            </a:r>
            <a:endParaRPr lang="de-AT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- </a:t>
            </a:r>
            <a:fld id="{5894AA7D-78E3-FF46-B168-4B015E5DCC21}" type="slidenum">
              <a:rPr lang="de-DE" smtClean="0"/>
              <a:pPr/>
              <a:t>3</a:t>
            </a:fld>
            <a:r>
              <a:rPr lang="de-DE"/>
              <a:t> -</a:t>
            </a:r>
            <a:endParaRPr lang="de-DE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59" y="930469"/>
            <a:ext cx="7271658" cy="5123062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839095" y="2678654"/>
            <a:ext cx="2189181" cy="7503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Bild Ersatzteilkatalog</a:t>
            </a:r>
          </a:p>
        </p:txBody>
      </p:sp>
      <p:sp>
        <p:nvSpPr>
          <p:cNvPr id="15" name="Rechteck 14"/>
          <p:cNvSpPr/>
          <p:nvPr/>
        </p:nvSpPr>
        <p:spPr>
          <a:xfrm>
            <a:off x="3831514" y="2678654"/>
            <a:ext cx="2189181" cy="7503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Bild Walzensysteme</a:t>
            </a:r>
          </a:p>
        </p:txBody>
      </p:sp>
      <p:sp>
        <p:nvSpPr>
          <p:cNvPr id="16" name="Rechteck 15"/>
          <p:cNvSpPr/>
          <p:nvPr/>
        </p:nvSpPr>
        <p:spPr>
          <a:xfrm>
            <a:off x="549813" y="989625"/>
            <a:ext cx="2189181" cy="2671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CH" sz="1200" dirty="0" err="1">
                <a:solidFill>
                  <a:schemeClr val="tx1"/>
                </a:solidFill>
              </a:rPr>
              <a:t>Sanding</a:t>
            </a:r>
            <a:r>
              <a:rPr lang="de-CH" sz="1200" dirty="0">
                <a:solidFill>
                  <a:schemeClr val="tx1"/>
                </a:solidFill>
              </a:rPr>
              <a:t> Supply</a:t>
            </a:r>
          </a:p>
        </p:txBody>
      </p:sp>
      <p:sp>
        <p:nvSpPr>
          <p:cNvPr id="17" name="Rechteck 16"/>
          <p:cNvSpPr/>
          <p:nvPr/>
        </p:nvSpPr>
        <p:spPr>
          <a:xfrm>
            <a:off x="549810" y="1275599"/>
            <a:ext cx="2189181" cy="2671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CH" sz="1200" dirty="0">
                <a:solidFill>
                  <a:schemeClr val="tx1"/>
                </a:solidFill>
              </a:rPr>
              <a:t>Unsere Ersatzteil-Kompetenz</a:t>
            </a:r>
          </a:p>
        </p:txBody>
      </p:sp>
      <p:sp>
        <p:nvSpPr>
          <p:cNvPr id="18" name="Rechteck 17"/>
          <p:cNvSpPr/>
          <p:nvPr/>
        </p:nvSpPr>
        <p:spPr>
          <a:xfrm>
            <a:off x="549813" y="2019275"/>
            <a:ext cx="2189181" cy="2671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CH" sz="1200" dirty="0">
                <a:solidFill>
                  <a:schemeClr val="tx1"/>
                </a:solidFill>
              </a:rPr>
              <a:t>Ersatzteilkatalog</a:t>
            </a:r>
          </a:p>
        </p:txBody>
      </p:sp>
      <p:sp>
        <p:nvSpPr>
          <p:cNvPr id="19" name="Rechteck 18"/>
          <p:cNvSpPr/>
          <p:nvPr/>
        </p:nvSpPr>
        <p:spPr>
          <a:xfrm>
            <a:off x="3450792" y="2038100"/>
            <a:ext cx="2826183" cy="2671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CH" sz="1200" dirty="0">
                <a:solidFill>
                  <a:schemeClr val="tx1"/>
                </a:solidFill>
              </a:rPr>
              <a:t>Walzenreparaturen- und </a:t>
            </a:r>
            <a:r>
              <a:rPr lang="de-CH" sz="1200" dirty="0" err="1">
                <a:solidFill>
                  <a:schemeClr val="tx1"/>
                </a:solidFill>
              </a:rPr>
              <a:t>systeme</a:t>
            </a:r>
            <a:endParaRPr lang="de-CH" sz="12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600613" y="1542748"/>
            <a:ext cx="6693072" cy="47652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DE" sz="900" dirty="0">
                <a:solidFill>
                  <a:schemeClr val="tx1"/>
                </a:solidFill>
              </a:rPr>
              <a:t>Selbst die beste Maschine ist auf die Dauer nicht vor </a:t>
            </a:r>
            <a:r>
              <a:rPr lang="de-DE" sz="900" dirty="0" err="1">
                <a:solidFill>
                  <a:schemeClr val="tx1"/>
                </a:solidFill>
              </a:rPr>
              <a:t>Verschleiss</a:t>
            </a:r>
            <a:r>
              <a:rPr lang="de-DE" sz="900" dirty="0">
                <a:solidFill>
                  <a:schemeClr val="tx1"/>
                </a:solidFill>
              </a:rPr>
              <a:t> gefeit. Damit ein defektes Teil nicht zu teuren, unnötig langen Stillstandzeiten führt, bietet </a:t>
            </a:r>
            <a:r>
              <a:rPr lang="de-DE" sz="900" dirty="0" err="1">
                <a:solidFill>
                  <a:schemeClr val="tx1"/>
                </a:solidFill>
              </a:rPr>
              <a:t>Steinemann</a:t>
            </a:r>
            <a:r>
              <a:rPr lang="de-DE" sz="900" dirty="0">
                <a:solidFill>
                  <a:schemeClr val="tx1"/>
                </a:solidFill>
              </a:rPr>
              <a:t> einen hervorragend organisierten Ersatzteil- und Reparaturservice.</a:t>
            </a:r>
            <a:endParaRPr lang="de-CH" sz="900" dirty="0">
              <a:solidFill>
                <a:schemeClr val="tx1"/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510988" y="4012602"/>
            <a:ext cx="3092824" cy="20597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solidFill>
                <a:srgbClr val="FF0000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2001759-DE49-4E48-8B70-BE1BB3092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5766" y="3534761"/>
            <a:ext cx="2480582" cy="2489780"/>
          </a:xfrm>
          <a:prstGeom prst="rect">
            <a:avLst/>
          </a:prstGeom>
        </p:spPr>
      </p:pic>
      <p:pic>
        <p:nvPicPr>
          <p:cNvPr id="22" name="Inhaltsplatzhalter 11" descr="Ein Bild, das drinnen, Zahnrad enthält.&#10;&#10;Automatisch generierte Beschreibung">
            <a:extLst>
              <a:ext uri="{FF2B5EF4-FFF2-40B4-BE49-F238E27FC236}">
                <a16:creationId xmlns:a16="http://schemas.microsoft.com/office/drawing/2014/main" id="{E6469910-A1F4-4840-BD09-7608AD9347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131" y="3613567"/>
            <a:ext cx="2353108" cy="1764831"/>
          </a:xfrm>
          <a:prstGeom prst="rect">
            <a:avLst/>
          </a:prstGeom>
          <a:ln w="3175">
            <a:noFill/>
            <a:miter lim="800000"/>
          </a:ln>
          <a:effectLst/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14AE8FAD-6482-45FA-8209-1DA78B2F62B5}"/>
              </a:ext>
            </a:extLst>
          </p:cNvPr>
          <p:cNvSpPr txBox="1"/>
          <p:nvPr/>
        </p:nvSpPr>
        <p:spPr>
          <a:xfrm>
            <a:off x="7439891" y="1371600"/>
            <a:ext cx="4201518" cy="3885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1800" dirty="0" err="1"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Für</a:t>
            </a:r>
            <a:r>
              <a:rPr lang="en-US" sz="1800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Engl. </a:t>
            </a:r>
            <a:r>
              <a:rPr lang="en-US" sz="1800" dirty="0" err="1"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Seite</a:t>
            </a:r>
            <a:r>
              <a:rPr lang="en-US" sz="1800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 </a:t>
            </a:r>
          </a:p>
          <a:p>
            <a:pPr>
              <a:spcBef>
                <a:spcPts val="300"/>
              </a:spcBef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Sanding Supply</a:t>
            </a:r>
            <a:endParaRPr lang="de-CH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de-CH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Our spare part expertise</a:t>
            </a:r>
            <a:endParaRPr lang="de-CH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de-CH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Even the best machine is not immune to wear and tear in the long run. To make sure a faulty part does not lead to costly and unnecessarily prolonged downtime, </a:t>
            </a:r>
            <a:r>
              <a:rPr lang="en-U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Steinemann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offers an extremely well-organized spare part and repair service.</a:t>
            </a:r>
            <a:endParaRPr lang="de-CH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14528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Unter «Ersatzteile»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AE895-9220-B74F-8467-0D0C87B1F5E1}" type="datetime4">
              <a:rPr lang="de-CH" smtClean="0"/>
              <a:pPr/>
              <a:t>10. Mai 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>
                <a:latin typeface="Segoe UI" panose="020B0502040204020203" pitchFamily="34" charset="0"/>
                <a:cs typeface="Segoe UI" panose="020B0502040204020203" pitchFamily="34" charset="0"/>
              </a:rPr>
              <a:t>Abteilung  |  Projekt  |  Wer</a:t>
            </a:r>
            <a:endParaRPr lang="de-AT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- </a:t>
            </a:r>
            <a:fld id="{5894AA7D-78E3-FF46-B168-4B015E5DCC21}" type="slidenum">
              <a:rPr lang="de-DE" smtClean="0"/>
              <a:pPr/>
              <a:t>4</a:t>
            </a:fld>
            <a:r>
              <a:rPr lang="de-DE"/>
              <a:t> -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49" y="779739"/>
            <a:ext cx="11461718" cy="4941672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2842112" y="2234428"/>
            <a:ext cx="2416264" cy="32051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CH" sz="1200" dirty="0">
                <a:solidFill>
                  <a:schemeClr val="tx1"/>
                </a:solidFill>
              </a:rPr>
              <a:t>Ersatzteilkatalog</a:t>
            </a:r>
          </a:p>
        </p:txBody>
      </p:sp>
      <p:pic>
        <p:nvPicPr>
          <p:cNvPr id="12" name="Inhaltsplatzhalter 11" descr="Ein Bild, das drinnen, Zahnrad enthält.&#10;&#10;Automatisch generierte Beschreibung">
            <a:extLst>
              <a:ext uri="{FF2B5EF4-FFF2-40B4-BE49-F238E27FC236}">
                <a16:creationId xmlns:a16="http://schemas.microsoft.com/office/drawing/2014/main" id="{C41911A1-F31A-4E28-981C-B3A365943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40344" y="2863783"/>
            <a:ext cx="2353108" cy="1764831"/>
          </a:xfr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E1F8456-8DDB-4644-B0C0-1B0DF4F92F3B}"/>
              </a:ext>
            </a:extLst>
          </p:cNvPr>
          <p:cNvSpPr txBox="1"/>
          <p:nvPr/>
        </p:nvSpPr>
        <p:spPr>
          <a:xfrm>
            <a:off x="9255760" y="3429000"/>
            <a:ext cx="2575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Bitte Bild auswechseln (Ist im Anhang) </a:t>
            </a:r>
          </a:p>
        </p:txBody>
      </p:sp>
    </p:spTree>
    <p:extLst>
      <p:ext uri="{BB962C8B-B14F-4D97-AF65-F5344CB8AC3E}">
        <p14:creationId xmlns:p14="http://schemas.microsoft.com/office/powerpoint/2010/main" val="70737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Unter «Walzensysteme»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9161" y="-291376"/>
            <a:ext cx="5106298" cy="7214842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6969161" y="-235531"/>
            <a:ext cx="3759799" cy="4276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Drum Systems</a:t>
            </a:r>
            <a:r>
              <a:rPr lang="de-CH" dirty="0">
                <a:solidFill>
                  <a:schemeClr val="tx1"/>
                </a:solidFill>
              </a:rPr>
              <a:t>/</a:t>
            </a:r>
            <a:r>
              <a:rPr lang="de-CH" dirty="0" err="1">
                <a:solidFill>
                  <a:schemeClr val="tx1"/>
                </a:solidFill>
              </a:rPr>
              <a:t>Repairs</a:t>
            </a:r>
            <a:endParaRPr lang="de-CH" dirty="0">
              <a:solidFill>
                <a:schemeClr val="tx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01440" y="853382"/>
            <a:ext cx="59101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 err="1"/>
              <a:t>Steinemann</a:t>
            </a:r>
            <a:r>
              <a:rPr lang="de-CH" sz="1000" dirty="0"/>
              <a:t> Walzensysteme für die Produktion von besten Oberflächen-Ergebnissen. Die hohe Herstellungspräzision unserer Walzen und ein annähernd vibrationsfreies, verschleissarmes Zusammenspiel des gesamten Walzensystems gewähren eine konstant hohe Plattenqualität.</a:t>
            </a:r>
          </a:p>
        </p:txBody>
      </p:sp>
      <p:cxnSp>
        <p:nvCxnSpPr>
          <p:cNvPr id="14" name="Gerade Verbindung mit Pfeil 13"/>
          <p:cNvCxnSpPr>
            <a:cxnSpLocks/>
          </p:cNvCxnSpPr>
          <p:nvPr/>
        </p:nvCxnSpPr>
        <p:spPr>
          <a:xfrm>
            <a:off x="5872163" y="1163267"/>
            <a:ext cx="1141823" cy="5211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2004791" y="1498969"/>
            <a:ext cx="27465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/>
              <a:t>Das macht unsere Walzensysteme einzigartig:</a:t>
            </a:r>
          </a:p>
        </p:txBody>
      </p:sp>
      <p:cxnSp>
        <p:nvCxnSpPr>
          <p:cNvPr id="19" name="Gerade Verbindung mit Pfeil 18"/>
          <p:cNvCxnSpPr>
            <a:cxnSpLocks/>
            <a:stCxn id="18" idx="3"/>
          </p:cNvCxnSpPr>
          <p:nvPr/>
        </p:nvCxnSpPr>
        <p:spPr>
          <a:xfrm>
            <a:off x="4751294" y="1622080"/>
            <a:ext cx="2106706" cy="3392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hteck 20"/>
          <p:cNvSpPr/>
          <p:nvPr/>
        </p:nvSpPr>
        <p:spPr>
          <a:xfrm>
            <a:off x="8188361" y="478209"/>
            <a:ext cx="2189181" cy="7503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Bild Walzensysteme (Aus Broschüre)</a:t>
            </a: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865" y="1820993"/>
            <a:ext cx="1524011" cy="1100146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0479" y="1854331"/>
            <a:ext cx="1495436" cy="1033470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8518" y="1873381"/>
            <a:ext cx="1514486" cy="1047758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6"/>
          <a:srcRect b="80139"/>
          <a:stretch/>
        </p:blipFill>
        <p:spPr>
          <a:xfrm>
            <a:off x="554623" y="2911135"/>
            <a:ext cx="1595449" cy="148503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100" y="3407309"/>
            <a:ext cx="2562244" cy="671517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9366" y="3297770"/>
            <a:ext cx="3071835" cy="781056"/>
          </a:xfrm>
          <a:prstGeom prst="rect">
            <a:avLst/>
          </a:prstGeom>
        </p:spPr>
      </p:pic>
      <p:sp>
        <p:nvSpPr>
          <p:cNvPr id="29" name="Rechteck 28"/>
          <p:cNvSpPr/>
          <p:nvPr/>
        </p:nvSpPr>
        <p:spPr>
          <a:xfrm>
            <a:off x="3222437" y="3372423"/>
            <a:ext cx="3620530" cy="324631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CH" sz="1000" dirty="0">
                <a:solidFill>
                  <a:schemeClr val="tx1"/>
                </a:solidFill>
              </a:rPr>
              <a:t>Wir garantieren 24 Monate Prozesssicherheit auf:</a:t>
            </a:r>
          </a:p>
        </p:txBody>
      </p:sp>
      <p:cxnSp>
        <p:nvCxnSpPr>
          <p:cNvPr id="30" name="Gerade Verbindung mit Pfeil 29"/>
          <p:cNvCxnSpPr>
            <a:cxnSpLocks/>
          </p:cNvCxnSpPr>
          <p:nvPr/>
        </p:nvCxnSpPr>
        <p:spPr>
          <a:xfrm flipV="1">
            <a:off x="5081588" y="3657979"/>
            <a:ext cx="3314716" cy="638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/>
          <p:cNvCxnSpPr>
            <a:cxnSpLocks/>
            <a:stCxn id="9" idx="3"/>
          </p:cNvCxnSpPr>
          <p:nvPr/>
        </p:nvCxnSpPr>
        <p:spPr>
          <a:xfrm>
            <a:off x="3233155" y="4713801"/>
            <a:ext cx="3794287" cy="283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Grafik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1429" y="2887801"/>
            <a:ext cx="1533536" cy="180976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91429" y="3034485"/>
            <a:ext cx="1543061" cy="185739"/>
          </a:xfrm>
          <a:prstGeom prst="rect">
            <a:avLst/>
          </a:prstGeom>
        </p:spPr>
      </p:pic>
      <p:pic>
        <p:nvPicPr>
          <p:cNvPr id="36" name="Grafik 3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48518" y="2898890"/>
            <a:ext cx="633417" cy="152401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8518" y="3064738"/>
            <a:ext cx="828681" cy="147639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1081" y="3058231"/>
            <a:ext cx="914407" cy="114301"/>
          </a:xfrm>
          <a:prstGeom prst="rect">
            <a:avLst/>
          </a:prstGeom>
        </p:spPr>
      </p:pic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C64DDF86-2F17-409C-B147-6423498087E3}"/>
              </a:ext>
            </a:extLst>
          </p:cNvPr>
          <p:cNvCxnSpPr>
            <a:cxnSpLocks/>
          </p:cNvCxnSpPr>
          <p:nvPr/>
        </p:nvCxnSpPr>
        <p:spPr>
          <a:xfrm flipV="1">
            <a:off x="2285524" y="4011291"/>
            <a:ext cx="4782026" cy="301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A5E6434A-1CFF-415C-82EC-42F4D077C343}"/>
              </a:ext>
            </a:extLst>
          </p:cNvPr>
          <p:cNvSpPr txBox="1"/>
          <p:nvPr/>
        </p:nvSpPr>
        <p:spPr>
          <a:xfrm>
            <a:off x="434166" y="5333759"/>
            <a:ext cx="57625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>
                <a:latin typeface="+mj-lt"/>
              </a:rPr>
              <a:t>Bei Interesse oder Fragen kontaktieren Sie unsere Spezialisten: </a:t>
            </a:r>
          </a:p>
          <a:p>
            <a:r>
              <a:rPr lang="es-ES" sz="1000" b="1" i="0" dirty="0" err="1">
                <a:solidFill>
                  <a:srgbClr val="1E1E1E"/>
                </a:solidFill>
                <a:effectLst/>
                <a:latin typeface="+mj-lt"/>
              </a:rPr>
              <a:t>Spares</a:t>
            </a:r>
            <a:r>
              <a:rPr lang="es-ES" sz="1000" b="1" i="0" dirty="0">
                <a:solidFill>
                  <a:srgbClr val="1E1E1E"/>
                </a:solidFill>
                <a:effectLst/>
                <a:latin typeface="+mj-lt"/>
              </a:rPr>
              <a:t> &amp; </a:t>
            </a:r>
            <a:r>
              <a:rPr lang="es-ES" sz="1000" b="1" i="0" dirty="0" err="1">
                <a:solidFill>
                  <a:srgbClr val="1E1E1E"/>
                </a:solidFill>
                <a:effectLst/>
                <a:latin typeface="+mj-lt"/>
              </a:rPr>
              <a:t>Consumables</a:t>
            </a:r>
            <a:br>
              <a:rPr lang="es-ES" sz="1000" dirty="0">
                <a:latin typeface="+mj-lt"/>
              </a:rPr>
            </a:br>
            <a:r>
              <a:rPr lang="es-ES" sz="1000" b="0" i="0" u="none" strike="noStrike" dirty="0">
                <a:solidFill>
                  <a:srgbClr val="333333"/>
                </a:solidFill>
                <a:effectLst/>
                <a:latin typeface="+mj-lt"/>
                <a:hlinkClick r:id="rId14"/>
              </a:rPr>
              <a:t> +41 71 313 51 51</a:t>
            </a:r>
            <a:br>
              <a:rPr lang="es-ES" sz="1000" dirty="0">
                <a:latin typeface="+mj-lt"/>
              </a:rPr>
            </a:br>
            <a:r>
              <a:rPr lang="es-ES" sz="1000" b="0" i="0" u="none" strike="noStrike" dirty="0">
                <a:solidFill>
                  <a:srgbClr val="333333"/>
                </a:solidFill>
                <a:effectLst/>
                <a:latin typeface="+mj-lt"/>
                <a:hlinkClick r:id="rId15"/>
              </a:rPr>
              <a:t> +41 71 313 52 52</a:t>
            </a:r>
            <a:br>
              <a:rPr lang="es-ES" sz="1000" dirty="0">
                <a:latin typeface="+mj-lt"/>
              </a:rPr>
            </a:br>
            <a:r>
              <a:rPr lang="es-ES" sz="1000" b="0" i="0" u="none" strike="noStrike" dirty="0">
                <a:solidFill>
                  <a:srgbClr val="333333"/>
                </a:solidFill>
                <a:effectLst/>
                <a:latin typeface="+mj-lt"/>
                <a:hlinkClick r:id="rId16"/>
              </a:rPr>
              <a:t> spareparts@steinemann.com</a:t>
            </a:r>
            <a:endParaRPr lang="de-CH" sz="1000" dirty="0">
              <a:latin typeface="+mj-lt"/>
            </a:endParaRPr>
          </a:p>
          <a:p>
            <a:endParaRPr lang="de-CH" sz="1000" dirty="0">
              <a:latin typeface="+mj-lt"/>
            </a:endParaRPr>
          </a:p>
        </p:txBody>
      </p: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0B5EEB77-5DAC-4136-B78E-CC51DFAA7D3E}"/>
              </a:ext>
            </a:extLst>
          </p:cNvPr>
          <p:cNvCxnSpPr>
            <a:cxnSpLocks/>
          </p:cNvCxnSpPr>
          <p:nvPr/>
        </p:nvCxnSpPr>
        <p:spPr>
          <a:xfrm>
            <a:off x="4135584" y="5971581"/>
            <a:ext cx="2833577" cy="2845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4962D74F-AC47-4713-BE23-0A76416C0440}"/>
              </a:ext>
            </a:extLst>
          </p:cNvPr>
          <p:cNvSpPr txBox="1"/>
          <p:nvPr/>
        </p:nvSpPr>
        <p:spPr>
          <a:xfrm>
            <a:off x="7654230" y="3090518"/>
            <a:ext cx="3544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rgbClr val="FF0000"/>
                </a:solidFill>
              </a:rPr>
              <a:t>«Auf einen Blick» bitte übernehmen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67F81993-E309-45F4-BEDC-19AD3C6C1416}"/>
              </a:ext>
            </a:extLst>
          </p:cNvPr>
          <p:cNvSpPr txBox="1"/>
          <p:nvPr/>
        </p:nvSpPr>
        <p:spPr>
          <a:xfrm>
            <a:off x="459120" y="6386684"/>
            <a:ext cx="3046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>
                <a:latin typeface="+mj-lt"/>
              </a:rPr>
              <a:t>Lesen Sie mehr zu unseren Walzensystemen in unserer Broschüre</a:t>
            </a:r>
          </a:p>
        </p:txBody>
      </p: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B5B536C8-83A5-48E0-9E95-56AD63DD448B}"/>
              </a:ext>
            </a:extLst>
          </p:cNvPr>
          <p:cNvCxnSpPr>
            <a:cxnSpLocks/>
            <a:stCxn id="41" idx="3"/>
          </p:cNvCxnSpPr>
          <p:nvPr/>
        </p:nvCxnSpPr>
        <p:spPr>
          <a:xfrm>
            <a:off x="3505199" y="6586739"/>
            <a:ext cx="3544542" cy="755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>
            <a:extLst>
              <a:ext uri="{FF2B5EF4-FFF2-40B4-BE49-F238E27FC236}">
                <a16:creationId xmlns:a16="http://schemas.microsoft.com/office/drawing/2014/main" id="{35507C3C-7863-4559-8B7C-89B47A2D93B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66653" y="4024556"/>
            <a:ext cx="1666502" cy="137849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7D1F693-E077-4F5E-AE62-E3B238D576AE}"/>
              </a:ext>
            </a:extLst>
          </p:cNvPr>
          <p:cNvSpPr txBox="1"/>
          <p:nvPr/>
        </p:nvSpPr>
        <p:spPr>
          <a:xfrm>
            <a:off x="3261967" y="4784213"/>
            <a:ext cx="36783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100" dirty="0">
                <a:highlight>
                  <a:srgbClr val="FFFF00"/>
                </a:highlight>
              </a:rPr>
              <a:t>Anmerkung für LE: Bitte Aufbau von der Broschüre übernehmen – nicht das Bild wie es hier ist!</a:t>
            </a:r>
          </a:p>
        </p:txBody>
      </p:sp>
    </p:spTree>
    <p:extLst>
      <p:ext uri="{BB962C8B-B14F-4D97-AF65-F5344CB8AC3E}">
        <p14:creationId xmlns:p14="http://schemas.microsoft.com/office/powerpoint/2010/main" val="605777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5F2F9EB-16FE-4A11-AAA3-B4D05FD18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Bitte </a:t>
            </a:r>
            <a:r>
              <a:rPr lang="de-CH" dirty="0" err="1"/>
              <a:t>Subseite</a:t>
            </a:r>
            <a:r>
              <a:rPr lang="de-CH" dirty="0"/>
              <a:t> löschen und Reiter anpassen </a:t>
            </a:r>
            <a:r>
              <a:rPr lang="de-CH" i="1" dirty="0"/>
              <a:t>https://www.steinemann.com/reparatur/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0FDF368-CDEE-497F-B85B-104333311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AE895-9220-B74F-8467-0D0C87B1F5E1}" type="datetime4">
              <a:rPr lang="de-CH" smtClean="0"/>
              <a:pPr/>
              <a:t>10. Mai 2021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B63CFC1-B8CE-4EAB-BD65-A232978F5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>
                <a:latin typeface="Segoe UI" panose="020B0502040204020203" pitchFamily="34" charset="0"/>
                <a:cs typeface="Segoe UI" panose="020B0502040204020203" pitchFamily="34" charset="0"/>
              </a:rPr>
              <a:t>Abteilung  |  Projekt  |  Wer</a:t>
            </a:r>
            <a:endParaRPr lang="de-AT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668A2E6-FCCD-43CE-BF55-390BC8466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- </a:t>
            </a:r>
            <a:fld id="{5894AA7D-78E3-FF46-B168-4B015E5DCC21}" type="slidenum">
              <a:rPr lang="de-DE" smtClean="0"/>
              <a:pPr/>
              <a:t>6</a:t>
            </a:fld>
            <a:r>
              <a:rPr lang="de-DE"/>
              <a:t> -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A40B39B-F2D0-4838-922B-88EE40CFA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763" y="933432"/>
            <a:ext cx="10058474" cy="499113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49484E3-625C-436A-80F3-A813835CF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574" y="866770"/>
            <a:ext cx="7143802" cy="1076333"/>
          </a:xfrm>
          <a:prstGeom prst="rect">
            <a:avLst/>
          </a:prstGeom>
        </p:spPr>
      </p:pic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495FF610-0B4A-4D46-B2DA-11BDC46A27EA}"/>
              </a:ext>
            </a:extLst>
          </p:cNvPr>
          <p:cNvCxnSpPr/>
          <p:nvPr/>
        </p:nvCxnSpPr>
        <p:spPr>
          <a:xfrm flipV="1">
            <a:off x="5619452" y="1619250"/>
            <a:ext cx="790873" cy="1428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2686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30BE76-7BED-4799-B345-2B84DB51C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CH" dirty="0"/>
            </a:br>
            <a:br>
              <a:rPr lang="de-CH" dirty="0"/>
            </a:br>
            <a:r>
              <a:rPr lang="de-CH" dirty="0"/>
              <a:t>Änderungen der Mailadressen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3010C67-325A-4897-9325-4BB624808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>
                <a:latin typeface="Segoe UI" panose="020B0502040204020203" pitchFamily="34" charset="0"/>
                <a:cs typeface="Segoe UI" panose="020B0502040204020203" pitchFamily="34" charset="0"/>
              </a:rPr>
              <a:t>Steinemann Technology AG</a:t>
            </a:r>
            <a:endParaRPr lang="de-AT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1B51059-706F-4597-AA51-76804F6093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F5F8CF5-73AA-F240-AA31-EF0FB440319F}" type="datetime4">
              <a:rPr lang="de-CH" smtClean="0"/>
              <a:t>10. Mai 2021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0241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6597BBA-5D13-4837-97AD-C41821E65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Bitte Mailadressen anpassen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81C864F-B11A-4780-A675-7FD0E754E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AE895-9220-B74F-8467-0D0C87B1F5E1}" type="datetime4">
              <a:rPr lang="de-CH" smtClean="0"/>
              <a:pPr/>
              <a:t>10. Mai 2021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889B905-DD0C-4FC5-A6BB-01ACF56C8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>
                <a:latin typeface="Segoe UI" panose="020B0502040204020203" pitchFamily="34" charset="0"/>
                <a:cs typeface="Segoe UI" panose="020B0502040204020203" pitchFamily="34" charset="0"/>
              </a:rPr>
              <a:t>Abteilung  |  Projekt  |  Wer</a:t>
            </a:r>
            <a:endParaRPr lang="de-AT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9C4E24E-64B4-4C1D-902C-B5D063255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- </a:t>
            </a:r>
            <a:fld id="{5894AA7D-78E3-FF46-B168-4B015E5DCC21}" type="slidenum">
              <a:rPr lang="de-DE" smtClean="0"/>
              <a:pPr/>
              <a:t>8</a:t>
            </a:fld>
            <a:r>
              <a:rPr lang="de-DE"/>
              <a:t> -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CC64668-63EB-4C9F-AC3E-AEB68D84B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20" y="840705"/>
            <a:ext cx="3538563" cy="147162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306C2DE-9D74-46B7-B7BA-11621308B8D6}"/>
              </a:ext>
            </a:extLst>
          </p:cNvPr>
          <p:cNvSpPr txBox="1"/>
          <p:nvPr/>
        </p:nvSpPr>
        <p:spPr>
          <a:xfrm>
            <a:off x="462220" y="2401808"/>
            <a:ext cx="36678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200" dirty="0"/>
              <a:t>https://www.steinemann.com/sanding/produkte/consumables/tsq-sprint-system/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1B4B45B-B73C-44BA-8D81-C9F99EA90E3A}"/>
              </a:ext>
            </a:extLst>
          </p:cNvPr>
          <p:cNvSpPr txBox="1"/>
          <p:nvPr/>
        </p:nvSpPr>
        <p:spPr>
          <a:xfrm>
            <a:off x="5493739" y="962346"/>
            <a:ext cx="5394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b="1" dirty="0">
                <a:latin typeface="+mj-lt"/>
              </a:rPr>
              <a:t>Neu:</a:t>
            </a:r>
          </a:p>
          <a:p>
            <a:r>
              <a:rPr lang="de-CH" sz="1200" dirty="0">
                <a:latin typeface="+mj-lt"/>
              </a:rPr>
              <a:t>… Bei Interesse oder Fragen kontaktieren Sie einfach unsere Spezialisten:</a:t>
            </a:r>
          </a:p>
          <a:p>
            <a:r>
              <a:rPr lang="es-ES" sz="1200" b="1" i="0" dirty="0" err="1">
                <a:solidFill>
                  <a:srgbClr val="1E1E1E"/>
                </a:solidFill>
                <a:effectLst/>
                <a:latin typeface="+mj-lt"/>
              </a:rPr>
              <a:t>Spares</a:t>
            </a:r>
            <a:r>
              <a:rPr lang="es-ES" sz="1200" b="1" i="0" dirty="0">
                <a:solidFill>
                  <a:srgbClr val="1E1E1E"/>
                </a:solidFill>
                <a:effectLst/>
                <a:latin typeface="+mj-lt"/>
              </a:rPr>
              <a:t> &amp; </a:t>
            </a:r>
            <a:r>
              <a:rPr lang="es-ES" sz="1200" b="1" i="0" dirty="0" err="1">
                <a:solidFill>
                  <a:srgbClr val="1E1E1E"/>
                </a:solidFill>
                <a:effectLst/>
                <a:latin typeface="+mj-lt"/>
              </a:rPr>
              <a:t>Consumables</a:t>
            </a:r>
            <a:br>
              <a:rPr lang="es-ES" sz="1200" dirty="0">
                <a:latin typeface="+mj-lt"/>
              </a:rPr>
            </a:br>
            <a:r>
              <a:rPr lang="es-ES" sz="1200" b="0" i="0" u="none" strike="noStrike" dirty="0">
                <a:solidFill>
                  <a:srgbClr val="333333"/>
                </a:solidFill>
                <a:effectLst/>
                <a:latin typeface="+mj-lt"/>
                <a:hlinkClick r:id="rId3"/>
              </a:rPr>
              <a:t> +41 71 313 51 51</a:t>
            </a:r>
            <a:br>
              <a:rPr lang="es-ES" sz="1200" dirty="0">
                <a:latin typeface="+mj-lt"/>
              </a:rPr>
            </a:br>
            <a:r>
              <a:rPr lang="es-ES" sz="1200" b="0" i="0" u="none" strike="noStrike" dirty="0">
                <a:solidFill>
                  <a:srgbClr val="333333"/>
                </a:solidFill>
                <a:effectLst/>
                <a:latin typeface="+mj-lt"/>
                <a:hlinkClick r:id="rId4"/>
              </a:rPr>
              <a:t> +41 71 313 52 52</a:t>
            </a:r>
            <a:br>
              <a:rPr lang="es-ES" sz="1200" dirty="0">
                <a:latin typeface="+mj-lt"/>
              </a:rPr>
            </a:br>
            <a:r>
              <a:rPr lang="es-ES" sz="1200" b="0" i="0" u="none" strike="noStrike" dirty="0">
                <a:solidFill>
                  <a:srgbClr val="333333"/>
                </a:solidFill>
                <a:effectLst/>
                <a:latin typeface="+mj-lt"/>
                <a:hlinkClick r:id="rId5"/>
              </a:rPr>
              <a:t> spareparts@steinemann.com</a:t>
            </a:r>
            <a:endParaRPr lang="de-CH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50968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30BE76-7BED-4799-B345-2B84DB51C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CH" dirty="0"/>
            </a:br>
            <a:br>
              <a:rPr lang="de-CH" dirty="0"/>
            </a:br>
            <a:r>
              <a:rPr lang="de-CH" dirty="0"/>
              <a:t>Sonstiges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3010C67-325A-4897-9325-4BB624808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>
                <a:latin typeface="Segoe UI" panose="020B0502040204020203" pitchFamily="34" charset="0"/>
                <a:cs typeface="Segoe UI" panose="020B0502040204020203" pitchFamily="34" charset="0"/>
              </a:rPr>
              <a:t>Steinemann Technology AG</a:t>
            </a:r>
            <a:endParaRPr lang="de-AT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1B51059-706F-4597-AA51-76804F6093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F5F8CF5-73AA-F240-AA31-EF0FB440319F}" type="datetime4">
              <a:rPr lang="de-CH" smtClean="0"/>
              <a:t>10. Mai 2021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3999271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folie Sanding ">
  <a:themeElements>
    <a:clrScheme name="Steinemann CD">
      <a:dk1>
        <a:srgbClr val="000000"/>
      </a:dk1>
      <a:lt1>
        <a:srgbClr val="FFFFFF"/>
      </a:lt1>
      <a:dk2>
        <a:srgbClr val="002B4E"/>
      </a:dk2>
      <a:lt2>
        <a:srgbClr val="FFFFFF"/>
      </a:lt2>
      <a:accent1>
        <a:srgbClr val="002B4E"/>
      </a:accent1>
      <a:accent2>
        <a:srgbClr val="7692BD"/>
      </a:accent2>
      <a:accent3>
        <a:srgbClr val="A3BFED"/>
      </a:accent3>
      <a:accent4>
        <a:srgbClr val="A2C748"/>
      </a:accent4>
      <a:accent5>
        <a:srgbClr val="AF9071"/>
      </a:accent5>
      <a:accent6>
        <a:srgbClr val="BEBEBC"/>
      </a:accent6>
      <a:hlink>
        <a:srgbClr val="002B4E"/>
      </a:hlink>
      <a:folHlink>
        <a:srgbClr val="C64D61"/>
      </a:folHlink>
    </a:clrScheme>
    <a:fontScheme name="Benutzerdefiniert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einemann_2019.potx" id="{9BD043F7-E534-4B28-AA15-C2C7C91CEBA8}" vid="{7DB6C2FD-93C5-4B08-97FF-47BC34FDD474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Steinemann_2019</Template>
  <TotalTime>0</TotalTime>
  <Words>436</Words>
  <Application>Microsoft Office PowerPoint</Application>
  <PresentationFormat>Breitbild</PresentationFormat>
  <Paragraphs>69</Paragraphs>
  <Slides>10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4" baseType="lpstr">
      <vt:lpstr>Arial</vt:lpstr>
      <vt:lpstr>Calibri</vt:lpstr>
      <vt:lpstr>Segoe UI</vt:lpstr>
      <vt:lpstr>Masterfolie Sanding </vt:lpstr>
      <vt:lpstr>Walzenflyer</vt:lpstr>
      <vt:lpstr>Anpassung Reiter</vt:lpstr>
      <vt:lpstr>Neue Seite – Übersicht bei Ersatzteilen</vt:lpstr>
      <vt:lpstr>Unter «Ersatzteile»</vt:lpstr>
      <vt:lpstr>Unter «Walzensysteme»</vt:lpstr>
      <vt:lpstr>Bitte Subseite löschen und Reiter anpassen https://www.steinemann.com/reparatur/</vt:lpstr>
      <vt:lpstr>  Änderungen der Mailadressen</vt:lpstr>
      <vt:lpstr>Bitte Mailadressen anpassen</vt:lpstr>
      <vt:lpstr>  Sonstiges</vt:lpstr>
      <vt:lpstr>Kann man die Links hier etwas klarer machen?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Walzenflyer</dc:title>
  <dc:creator>Franziska Bärtsch</dc:creator>
  <cp:lastModifiedBy>Franziska Bärtsch</cp:lastModifiedBy>
  <cp:revision>30</cp:revision>
  <dcterms:created xsi:type="dcterms:W3CDTF">2021-04-08T06:59:21Z</dcterms:created>
  <dcterms:modified xsi:type="dcterms:W3CDTF">2021-05-10T12:59:45Z</dcterms:modified>
</cp:coreProperties>
</file>